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4"/>
  </p:notesMasterIdLst>
  <p:sldIdLst>
    <p:sldId id="342" r:id="rId2"/>
    <p:sldId id="289" r:id="rId3"/>
    <p:sldId id="320" r:id="rId4"/>
    <p:sldId id="348" r:id="rId5"/>
    <p:sldId id="349" r:id="rId6"/>
    <p:sldId id="356" r:id="rId7"/>
    <p:sldId id="357" r:id="rId8"/>
    <p:sldId id="359" r:id="rId9"/>
    <p:sldId id="360" r:id="rId10"/>
    <p:sldId id="355" r:id="rId11"/>
    <p:sldId id="345" r:id="rId12"/>
    <p:sldId id="346" r:id="rId13"/>
    <p:sldId id="363" r:id="rId14"/>
    <p:sldId id="364" r:id="rId15"/>
    <p:sldId id="365" r:id="rId16"/>
    <p:sldId id="353" r:id="rId17"/>
    <p:sldId id="366" r:id="rId18"/>
    <p:sldId id="361" r:id="rId19"/>
    <p:sldId id="318" r:id="rId20"/>
    <p:sldId id="350" r:id="rId21"/>
    <p:sldId id="351" r:id="rId22"/>
    <p:sldId id="35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25B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03" autoAdjust="0"/>
  </p:normalViewPr>
  <p:slideViewPr>
    <p:cSldViewPr>
      <p:cViewPr>
        <p:scale>
          <a:sx n="80" d="100"/>
          <a:sy n="80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00AD-64C1-4A29-BA4A-B33E7015358A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E7B1-3F60-47F2-ADB8-2DA21E223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548680"/>
            <a:ext cx="770485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Liberation Serif" pitchFamily="18" charset="0"/>
              </a:rPr>
              <a:t>Порядок </a:t>
            </a:r>
          </a:p>
          <a:p>
            <a:pPr algn="ctr"/>
            <a:r>
              <a:rPr lang="ru-RU" sz="3600" b="1" dirty="0" smtClean="0">
                <a:latin typeface="Liberation Serif" pitchFamily="18" charset="0"/>
              </a:rPr>
              <a:t>передачи электронных документов в архив государственного органа</a:t>
            </a:r>
          </a:p>
          <a:p>
            <a:pPr algn="ctr"/>
            <a:endParaRPr lang="ru-RU" sz="3600" b="1" dirty="0" smtClean="0">
              <a:latin typeface="Liberation Serif" pitchFamily="18" charset="0"/>
            </a:endParaRPr>
          </a:p>
          <a:p>
            <a:pPr algn="ctr"/>
            <a:endParaRPr lang="ru-RU" sz="3600" b="1" dirty="0" smtClean="0">
              <a:latin typeface="Liberation Serif" pitchFamily="18" charset="0"/>
            </a:endParaRPr>
          </a:p>
          <a:p>
            <a:pPr algn="ctr"/>
            <a:endParaRPr lang="ru-RU" sz="3600" b="1" dirty="0" smtClean="0">
              <a:latin typeface="Liberation Serif" pitchFamily="18" charset="0"/>
            </a:endParaRPr>
          </a:p>
          <a:p>
            <a:pPr algn="ctr"/>
            <a:endParaRPr lang="ru-RU" sz="3600" b="1" dirty="0" smtClean="0">
              <a:latin typeface="Liberation Serif" pitchFamily="18" charset="0"/>
            </a:endParaRPr>
          </a:p>
          <a:p>
            <a:pPr algn="ctr"/>
            <a:endParaRPr lang="ru-RU" sz="3600" b="1" dirty="0" smtClean="0">
              <a:latin typeface="Liberation Serif" pitchFamily="18" charset="0"/>
            </a:endParaRPr>
          </a:p>
          <a:p>
            <a:pPr algn="ctr"/>
            <a:endParaRPr lang="ru-RU" sz="2400" b="1" dirty="0" smtClean="0">
              <a:latin typeface="Liberation Serif" pitchFamily="18" charset="0"/>
            </a:endParaRPr>
          </a:p>
          <a:p>
            <a:pPr algn="ctr"/>
            <a:endParaRPr lang="ru-RU" sz="2400" b="1" dirty="0" smtClean="0">
              <a:latin typeface="Liberation Serif" pitchFamily="18" charset="0"/>
            </a:endParaRPr>
          </a:p>
          <a:p>
            <a:pPr algn="ctr"/>
            <a:endParaRPr lang="ru-RU" sz="2000" b="1" dirty="0" smtClean="0">
              <a:latin typeface="Liberation Serif" pitchFamily="18" charset="0"/>
            </a:endParaRPr>
          </a:p>
          <a:p>
            <a:pPr algn="ctr"/>
            <a:r>
              <a:rPr lang="ru-RU" sz="2000" b="1" dirty="0" smtClean="0">
                <a:latin typeface="Liberation Serif" pitchFamily="18" charset="0"/>
              </a:rPr>
              <a:t>Екатеринбург</a:t>
            </a:r>
          </a:p>
          <a:p>
            <a:pPr algn="ctr"/>
            <a:r>
              <a:rPr lang="ru-RU" sz="2000" b="1" dirty="0" smtClean="0">
                <a:latin typeface="Liberation Serif" pitchFamily="18" charset="0"/>
              </a:rPr>
              <a:t>2024</a:t>
            </a:r>
            <a:endParaRPr lang="ru-RU" sz="2000" b="1" dirty="0">
              <a:solidFill>
                <a:schemeClr val="tx2"/>
              </a:solidFill>
            </a:endParaRPr>
          </a:p>
        </p:txBody>
      </p:sp>
      <p:pic>
        <p:nvPicPr>
          <p:cNvPr id="5" name="Рисунок 4" descr="ЭД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852936"/>
            <a:ext cx="7992888" cy="288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964488" cy="93610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Liberation Serif" pitchFamily="18" charset="0"/>
              </a:rPr>
              <a:t>Составление описи электронных документов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352928" cy="5400600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Liberation Serif" pitchFamily="18" charset="0"/>
              </a:rPr>
              <a:t>Электронные архивные документы включаются в описи электронных документов, к которым составляются реестры файлов электронных документов.</a:t>
            </a:r>
          </a:p>
          <a:p>
            <a:r>
              <a:rPr lang="ru-RU" sz="4400" dirty="0" smtClean="0">
                <a:latin typeface="Liberation Serif" pitchFamily="18" charset="0"/>
              </a:rPr>
              <a:t>Графы описи электронных документов включают в себя:</a:t>
            </a:r>
          </a:p>
          <a:p>
            <a:r>
              <a:rPr lang="ru-RU" sz="4400" dirty="0" smtClean="0">
                <a:latin typeface="Liberation Serif" pitchFamily="18" charset="0"/>
              </a:rPr>
              <a:t>а) номер электронного архивного документа (единицы хранения) по описи;</a:t>
            </a:r>
          </a:p>
          <a:p>
            <a:r>
              <a:rPr lang="ru-RU" sz="4400" dirty="0" smtClean="0">
                <a:latin typeface="Liberation Serif" pitchFamily="18" charset="0"/>
              </a:rPr>
              <a:t>б) индекс дела по номенклатуре дел;</a:t>
            </a:r>
          </a:p>
          <a:p>
            <a:r>
              <a:rPr lang="ru-RU" sz="4400" dirty="0" smtClean="0">
                <a:latin typeface="Liberation Serif" pitchFamily="18" charset="0"/>
              </a:rPr>
              <a:t>в) заголовок дела по номенклатуре дел;</a:t>
            </a:r>
          </a:p>
          <a:p>
            <a:r>
              <a:rPr lang="ru-RU" sz="4400" dirty="0" smtClean="0">
                <a:latin typeface="Liberation Serif" pitchFamily="18" charset="0"/>
              </a:rPr>
              <a:t>г) вид, заголовок;</a:t>
            </a:r>
          </a:p>
          <a:p>
            <a:r>
              <a:rPr lang="ru-RU" sz="4400" dirty="0" err="1" smtClean="0">
                <a:latin typeface="Liberation Serif" pitchFamily="18" charset="0"/>
              </a:rPr>
              <a:t>д</a:t>
            </a:r>
            <a:r>
              <a:rPr lang="ru-RU" sz="4400" dirty="0" smtClean="0">
                <a:latin typeface="Liberation Serif" pitchFamily="18" charset="0"/>
              </a:rPr>
              <a:t>) регистрационный номер документа;</a:t>
            </a:r>
          </a:p>
          <a:p>
            <a:r>
              <a:rPr lang="ru-RU" sz="4400" dirty="0" smtClean="0">
                <a:latin typeface="Liberation Serif" pitchFamily="18" charset="0"/>
              </a:rPr>
              <a:t>е) дату документа;</a:t>
            </a:r>
          </a:p>
          <a:p>
            <a:r>
              <a:rPr lang="ru-RU" sz="4400" dirty="0" smtClean="0">
                <a:latin typeface="Liberation Serif" pitchFamily="18" charset="0"/>
              </a:rPr>
              <a:t>ж) указание на категорию документов (постоянного срока хранения, временного (свыше 10 лет) срока хранения, по личному составу);</a:t>
            </a:r>
          </a:p>
          <a:p>
            <a:r>
              <a:rPr lang="ru-RU" sz="4400" dirty="0" err="1" smtClean="0">
                <a:latin typeface="Liberation Serif" pitchFamily="18" charset="0"/>
              </a:rPr>
              <a:t>з</a:t>
            </a:r>
            <a:r>
              <a:rPr lang="ru-RU" sz="4400" dirty="0" smtClean="0">
                <a:latin typeface="Liberation Serif" pitchFamily="18" charset="0"/>
              </a:rPr>
              <a:t>) срок хранения;</a:t>
            </a:r>
          </a:p>
          <a:p>
            <a:r>
              <a:rPr lang="ru-RU" sz="4400" dirty="0" smtClean="0">
                <a:latin typeface="Liberation Serif" pitchFamily="18" charset="0"/>
              </a:rPr>
              <a:t>и) примечания.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sz="2000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r>
              <a:rPr lang="ru-RU" sz="2000" i="1" dirty="0" smtClean="0">
                <a:latin typeface="Liberation Serif" pitchFamily="18" charset="0"/>
              </a:rPr>
              <a:t>рекомендуемый образец </a:t>
            </a:r>
            <a:r>
              <a:rPr lang="ru-RU" sz="2000" dirty="0" smtClean="0">
                <a:latin typeface="Liberation Serif" pitchFamily="18" charset="0"/>
              </a:rPr>
              <a:t>Приложение № 12 к Правилам, 2023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0" y="1196752"/>
          <a:ext cx="9144000" cy="5472608"/>
        </p:xfrm>
        <a:graphic>
          <a:graphicData uri="http://schemas.openxmlformats.org/presentationml/2006/ole">
            <p:oleObj spid="_x0000_s1026" name="Acrobat Document" r:id="rId3" imgW="8019915" imgH="5667285" progId="AcroExch.Document.11">
              <p:embed/>
            </p:oleObj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63272" cy="86409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Опись электронных архивных документов</a:t>
            </a:r>
            <a:r>
              <a:rPr lang="ru-RU" sz="2400" dirty="0" smtClean="0">
                <a:solidFill>
                  <a:srgbClr val="002060"/>
                </a:solidFill>
                <a:latin typeface="Liberation Serif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Liberation Serif" pitchFamily="18" charset="0"/>
              </a:rPr>
              <a:t>(рекомендуемый образец приведен в приложении № 12 к Правилам, 2023</a:t>
            </a:r>
            <a:r>
              <a:rPr lang="ru-RU" sz="2000" dirty="0" smtClean="0">
                <a:latin typeface="Liberation Serif" pitchFamily="18" charset="0"/>
              </a:rPr>
              <a:t>)</a:t>
            </a:r>
            <a:endParaRPr lang="ru-RU" sz="2000" dirty="0">
              <a:solidFill>
                <a:srgbClr val="002060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sz="2000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endParaRPr lang="ru-RU" sz="2200" i="1" dirty="0" smtClean="0">
              <a:latin typeface="Liberation Serif" pitchFamily="18" charset="0"/>
            </a:endParaRPr>
          </a:p>
          <a:p>
            <a:pPr>
              <a:buNone/>
            </a:pPr>
            <a:endParaRPr lang="ru-RU" sz="2200" i="1" dirty="0" smtClean="0">
              <a:latin typeface="Liberation Serif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63272" cy="100811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/>
            </a:r>
            <a:br>
              <a:rPr lang="ru-RU" sz="2400" b="1" dirty="0" smtClean="0"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Опись электронных архивных документов</a:t>
            </a:r>
            <a:r>
              <a:rPr lang="ru-RU" sz="2400" dirty="0" smtClean="0">
                <a:solidFill>
                  <a:srgbClr val="002060"/>
                </a:solidFill>
                <a:latin typeface="Liberation Serif" pitchFamily="18" charset="0"/>
              </a:rPr>
              <a:t>  </a:t>
            </a:r>
            <a:br>
              <a:rPr lang="ru-RU" sz="2400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Liberation Serif" pitchFamily="18" charset="0"/>
              </a:rPr>
              <a:t>(продолжение)</a:t>
            </a:r>
            <a:r>
              <a:rPr lang="ru-RU" sz="2000" dirty="0" smtClean="0">
                <a:latin typeface="Liberation Serif" pitchFamily="18" charset="0"/>
              </a:rPr>
              <a:t/>
            </a:r>
            <a:br>
              <a:rPr lang="ru-RU" sz="2000" dirty="0" smtClean="0">
                <a:latin typeface="Liberation Serif" pitchFamily="18" charset="0"/>
              </a:rPr>
            </a:br>
            <a:endParaRPr lang="ru-RU" sz="2000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79512" y="1268760"/>
          <a:ext cx="8784976" cy="5400600"/>
        </p:xfrm>
        <a:graphic>
          <a:graphicData uri="http://schemas.openxmlformats.org/presentationml/2006/ole">
            <p:oleObj spid="_x0000_s2050" name="Acrobat Document" r:id="rId3" imgW="8019915" imgH="5667285" progId="AcroExch.Document.11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72819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700" b="1" dirty="0" smtClean="0">
                <a:solidFill>
                  <a:srgbClr val="002060"/>
                </a:solidFill>
                <a:latin typeface="Liberation Serif" pitchFamily="18" charset="0"/>
              </a:rPr>
              <a:t>Форма описи электронных документов </a:t>
            </a:r>
            <a:r>
              <a:rPr lang="ru-RU" sz="2200" b="1" dirty="0" smtClean="0">
                <a:solidFill>
                  <a:srgbClr val="002060"/>
                </a:solidFill>
                <a:latin typeface="Liberation Serif" pitchFamily="18" charset="0"/>
              </a:rPr>
              <a:t>(постоянного хранения</a:t>
            </a:r>
            <a:r>
              <a:rPr lang="en-US" sz="2200" b="1" dirty="0" smtClean="0">
                <a:solidFill>
                  <a:srgbClr val="002060"/>
                </a:solidFill>
                <a:latin typeface="Liberation Serif" pitchFamily="18" charset="0"/>
              </a:rPr>
              <a:t>/</a:t>
            </a:r>
            <a:r>
              <a:rPr lang="ru-RU" sz="2200" b="1" dirty="0" smtClean="0">
                <a:solidFill>
                  <a:srgbClr val="002060"/>
                </a:solidFill>
                <a:latin typeface="Liberation Serif" pitchFamily="18" charset="0"/>
              </a:rPr>
              <a:t>временного (свыше 10 лет) хранения/по личному составу) </a:t>
            </a:r>
            <a:br>
              <a:rPr lang="ru-RU" sz="22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200" b="1" i="1" dirty="0" smtClean="0">
                <a:solidFill>
                  <a:srgbClr val="002060"/>
                </a:solidFill>
                <a:latin typeface="Liberation Serif" pitchFamily="18" charset="0"/>
              </a:rPr>
              <a:t>одобрена решением ЭПК Управления архивами Свердловской области                       от 27.06.2024 № 8-1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1916832"/>
          <a:ext cx="9144002" cy="4941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273"/>
                <a:gridCol w="788401"/>
                <a:gridCol w="648072"/>
                <a:gridCol w="1057345"/>
                <a:gridCol w="831273"/>
                <a:gridCol w="831273"/>
                <a:gridCol w="831273"/>
                <a:gridCol w="831273"/>
                <a:gridCol w="946153"/>
                <a:gridCol w="716393"/>
                <a:gridCol w="831273"/>
              </a:tblGrid>
              <a:tr h="14483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№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п\п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электронного дела</a:t>
                      </a:r>
                      <a:endParaRPr lang="ru-RU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№</a:t>
                      </a:r>
                    </a:p>
                    <a:p>
                      <a:pPr algn="ctr" rtl="0"/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/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электронного документа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Индекс дела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Заголовок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электрон-  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ного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дела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по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номенклатуре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Регистрационный номер 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электрон-ного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Вид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                       и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заголовок электронного 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Дата</a:t>
                      </a:r>
                      <a:b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</a:b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Срок хранения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Количество файлов (количество файлов в контейнере)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Объем в байтах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Примеча-ния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559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2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3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4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5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6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7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8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9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10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11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74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*1</a:t>
                      </a:r>
                      <a:endParaRPr lang="ru-RU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74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**2</a:t>
                      </a:r>
                      <a:endParaRPr lang="ru-RU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746">
                <a:tc gridSpan="11">
                  <a:txBody>
                    <a:bodyPr/>
                    <a:lstStyle/>
                    <a:p>
                      <a:r>
                        <a:rPr lang="en-US" b="1" dirty="0" smtClean="0">
                          <a:latin typeface="Liberation Serif" pitchFamily="18" charset="0"/>
                        </a:rPr>
                        <a:t>*1 </a:t>
                      </a:r>
                      <a:r>
                        <a:rPr lang="ru-RU" b="1" dirty="0" smtClean="0">
                          <a:latin typeface="Liberation Serif" pitchFamily="18" charset="0"/>
                        </a:rPr>
                        <a:t>Описательная статья электронного дела</a:t>
                      </a:r>
                    </a:p>
                    <a:p>
                      <a:r>
                        <a:rPr lang="ru-RU" b="1" dirty="0" smtClean="0">
                          <a:latin typeface="Liberation Serif" pitchFamily="18" charset="0"/>
                        </a:rPr>
                        <a:t>**2 Описательная статья электронного документа, включенного в электронное дело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9087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Liberation Serif" pitchFamily="18" charset="0"/>
              </a:rPr>
              <a:t>Составление описи электронных документов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8352928" cy="590465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Liberation Serif" pitchFamily="18" charset="0"/>
              </a:rPr>
              <a:t>*1 </a:t>
            </a:r>
            <a:r>
              <a:rPr lang="ru-RU" b="1" dirty="0" smtClean="0">
                <a:latin typeface="Liberation Serif" pitchFamily="18" charset="0"/>
              </a:rPr>
              <a:t>Описательная статья электронного дела</a:t>
            </a:r>
            <a:r>
              <a:rPr lang="en-US" b="1" dirty="0" smtClean="0">
                <a:latin typeface="Liberation Serif" pitchFamily="18" charset="0"/>
              </a:rPr>
              <a:t>:</a:t>
            </a:r>
          </a:p>
          <a:p>
            <a:r>
              <a:rPr lang="ru-RU" sz="2000" dirty="0" smtClean="0">
                <a:latin typeface="Liberation Serif" pitchFamily="18" charset="0"/>
              </a:rPr>
              <a:t>графа 1 – указываются порядковые номера электронных дел в соответствии с графами 3,4;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2 – указываются номера электронных документов с № по №, включенных в состав электронного дела;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3 – индекс дела в соответствии с номенклатурой дел;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4 – заголовок электронного дела по номенклатуре дел;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графы 5 и 6 не заполняются;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7 – крайние даты электронных документов, включенных в электронное дело;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8 – указывается срок хранения, если он один и тот же для всех электронных документов, включенных в электронное дело;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9 – общее количество файлов электронных документов, включенных в электронное дело; 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ru-RU" sz="2000" dirty="0" smtClean="0">
                <a:latin typeface="Liberation Serif" pitchFamily="18" charset="0"/>
              </a:rPr>
              <a:t>графа 10 - общий объем в байтах электронных документов, включенных в электронное дело)</a:t>
            </a:r>
            <a:r>
              <a:rPr lang="en-US" sz="2000" dirty="0" smtClean="0">
                <a:latin typeface="Liberation Serif" pitchFamily="18" charset="0"/>
              </a:rPr>
              <a:t>;</a:t>
            </a:r>
          </a:p>
          <a:p>
            <a:r>
              <a:rPr lang="ru-RU" sz="2000" dirty="0" smtClean="0">
                <a:latin typeface="Liberation Serif" pitchFamily="18" charset="0"/>
              </a:rPr>
              <a:t>графа </a:t>
            </a:r>
            <a:r>
              <a:rPr lang="en-US" sz="2000" dirty="0" smtClean="0">
                <a:latin typeface="Liberation Serif" pitchFamily="18" charset="0"/>
              </a:rPr>
              <a:t>11</a:t>
            </a:r>
            <a:r>
              <a:rPr lang="ru-RU" sz="2000" dirty="0" smtClean="0">
                <a:latin typeface="Liberation Serif" pitchFamily="18" charset="0"/>
              </a:rPr>
              <a:t> –</a:t>
            </a:r>
            <a:r>
              <a:rPr lang="en-US" sz="2000" dirty="0" smtClean="0">
                <a:latin typeface="Liberation Serif" pitchFamily="18" charset="0"/>
              </a:rPr>
              <a:t> </a:t>
            </a:r>
            <a:r>
              <a:rPr lang="ru-RU" sz="2000" dirty="0" smtClean="0">
                <a:latin typeface="Liberation Serif" pitchFamily="18" charset="0"/>
              </a:rPr>
              <a:t>примечания</a:t>
            </a:r>
            <a:endParaRPr lang="en-US" sz="2000" dirty="0" smtClean="0">
              <a:latin typeface="Liberation Serif" pitchFamily="18" charset="0"/>
            </a:endParaRPr>
          </a:p>
          <a:p>
            <a:r>
              <a:rPr lang="en-US" b="1" dirty="0" smtClean="0">
                <a:latin typeface="Liberation Serif" pitchFamily="18" charset="0"/>
              </a:rPr>
              <a:t>** 2 </a:t>
            </a:r>
            <a:r>
              <a:rPr lang="ru-RU" b="1" dirty="0" smtClean="0">
                <a:latin typeface="Liberation Serif" pitchFamily="18" charset="0"/>
              </a:rPr>
              <a:t>Описательная статья электронного документа, включенного в электронное дело.</a:t>
            </a:r>
          </a:p>
          <a:p>
            <a:endParaRPr lang="ru-RU" sz="20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3610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Образец заполнения форма описи электронных документов</a:t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-2" y="980727"/>
          <a:ext cx="9144002" cy="5877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8"/>
                <a:gridCol w="720080"/>
                <a:gridCol w="792088"/>
                <a:gridCol w="1057345"/>
                <a:gridCol w="831273"/>
                <a:gridCol w="831273"/>
                <a:gridCol w="831273"/>
                <a:gridCol w="831273"/>
                <a:gridCol w="946155"/>
                <a:gridCol w="716391"/>
                <a:gridCol w="831273"/>
              </a:tblGrid>
              <a:tr h="14819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№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п\п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электро-нного</a:t>
                      </a:r>
                      <a:r>
                        <a:rPr lang="ru-RU" sz="1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дела</a:t>
                      </a:r>
                      <a:endParaRPr lang="ru-RU" sz="12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№</a:t>
                      </a:r>
                    </a:p>
                    <a:p>
                      <a:pPr algn="ctr" rtl="0"/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/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электронного документа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Индекс дела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Заголовок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электрон-  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ного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дела по номенклатуре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Регистрационный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номер 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электрон-ного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Вид 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                       и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заголовок </a:t>
                      </a: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электрон-ного</a:t>
                      </a:r>
                      <a:r>
                        <a:rPr lang="ru-RU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Дата</a:t>
                      </a:r>
                      <a:b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</a:b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документа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Срок хранения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Количество файлов (количество файлов в контейнере)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Объем в байтах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Liberation Serif" pitchFamily="18" charset="0"/>
                        </a:rPr>
                        <a:t>Примеча-ния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Liberation Serif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85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2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3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4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5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6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7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8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9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10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Liberation Serif" pitchFamily="18" charset="0"/>
                        </a:rPr>
                        <a:t>11</a:t>
                      </a:r>
                      <a:endParaRPr lang="ru-RU" sz="1200" b="1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904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1-2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01-01-01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Приказы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по основной деятельности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10.01.2023-31.12.2023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Ʃ N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Ʃ </a:t>
                      </a: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397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01-01-01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Приказы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по основной деятельности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01-01/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Приказ по основной деятельности 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10.01.2023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397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01-01-01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Приказы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по основной деятельности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01-01/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Приказ по основной деятельности</a:t>
                      </a:r>
                      <a:r>
                        <a:rPr lang="ru-RU" sz="1200" b="1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10.02.2023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270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3-4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01-01-03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Годовые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планы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10.01.2023-31.12.2023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Ʃ X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Ʃ x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015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01-01-03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Годовые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планы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01-02/5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План 1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10.01.2023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2482"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r>
                        <a:rPr lang="ru-RU" sz="1200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01-01-03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Годовые</a:t>
                      </a:r>
                      <a:r>
                        <a:rPr lang="ru-RU" sz="1200" b="1" baseline="0" dirty="0" smtClean="0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планы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01-02/10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План 2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10.04.2023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en-US" sz="1200" b="1" i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n-US" sz="1200" b="1" i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spcAft>
                          <a:spcPts val="0"/>
                        </a:spcAft>
                      </a:pPr>
                      <a:r>
                        <a:rPr lang="ru-RU" sz="1200" b="1" i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1200" b="1" i="1" dirty="0" err="1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79512" y="764704"/>
          <a:ext cx="8856984" cy="5858024"/>
        </p:xfrm>
        <a:graphic>
          <a:graphicData uri="http://schemas.openxmlformats.org/presentationml/2006/ole">
            <p:oleObj spid="_x0000_s26626" name="Acrobat Document" r:id="rId4" imgW="8019915" imgH="5667285" progId="AcroExch.Document.11">
              <p:embed/>
            </p:oleObj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93610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Итоговая запись к описи электронных документов</a:t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115212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Подготовка дел, содержащих документы на бумажном носителе и электронные документы к передаче в архив организации</a:t>
            </a: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352928" cy="504056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В реестрах файлов электронных документов учитывается каждый файл электронного архивного документа                    (в том числе файл контейнера электронного документа    (при наличии) с указанием его номера по описи, номера по реестру, наименования файла, даты и времени его последнего изменения при поступлении в архив, объема в байтах, формата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Реестры файлов электронных документов составляются и хранятся в электронном виде</a:t>
            </a:r>
          </a:p>
          <a:p>
            <a:endParaRPr lang="ru-RU" dirty="0" smtClean="0"/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964488" cy="86409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Справочный аппарат 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к описи 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электронных документов</a:t>
            </a:r>
            <a:b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</a:b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352928" cy="547260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Справочный аппарат описи электронных документов составляется в соответствии с требованиями Правил. </a:t>
            </a:r>
          </a:p>
          <a:p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В предисловии к описи электронных документов дополнительно указываются наименование и версия программного обеспечения, с использованием которого были созданы электронные документы, и наименование программного обеспечения, предназначенного для их воспроизведения.</a:t>
            </a:r>
          </a:p>
          <a:p>
            <a:endParaRPr lang="ru-RU" dirty="0" smtClean="0"/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24128" y="1340768"/>
            <a:ext cx="3419872" cy="25202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Liberation Serif" pitchFamily="18" charset="0"/>
              </a:rPr>
              <a:t>I </a:t>
            </a:r>
            <a:r>
              <a:rPr lang="ru-RU" sz="3200" b="1" dirty="0" smtClean="0">
                <a:solidFill>
                  <a:srgbClr val="002060"/>
                </a:solidFill>
                <a:latin typeface="Liberation Serif" pitchFamily="18" charset="0"/>
              </a:rPr>
              <a:t>Том</a:t>
            </a:r>
            <a:r>
              <a:rPr lang="en-US" sz="3200" b="1" dirty="0" smtClean="0">
                <a:solidFill>
                  <a:srgbClr val="002060"/>
                </a:solidFill>
                <a:latin typeface="Liberation Serif" pitchFamily="18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Liberation Serif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Liberation Serif" pitchFamily="18" charset="0"/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отдельный)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Liberation Serif" pitchFamily="18" charset="0"/>
              </a:rPr>
              <a:t>Электронные документы и электронные копии документов на бумажном носителе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24128" y="4005064"/>
            <a:ext cx="3419872" cy="25922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Liberation Serif" pitchFamily="18" charset="0"/>
              </a:rPr>
              <a:t>II </a:t>
            </a:r>
            <a:r>
              <a:rPr lang="ru-RU" sz="3200" b="1" dirty="0" smtClean="0">
                <a:solidFill>
                  <a:srgbClr val="002060"/>
                </a:solidFill>
                <a:latin typeface="Liberation Serif" pitchFamily="18" charset="0"/>
              </a:rPr>
              <a:t>Том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(и последующие тома)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Liberation Serif" pitchFamily="18" charset="0"/>
              </a:rPr>
              <a:t>документы на бумажном носителе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1268760"/>
            <a:ext cx="4392488" cy="540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</a:rPr>
              <a:t>ЭЛЕКТРОННОЕ ДЕЛО </a:t>
            </a:r>
          </a:p>
          <a:p>
            <a:pPr algn="ctr"/>
            <a:r>
              <a:rPr lang="ru-RU" sz="2400" dirty="0" smtClean="0">
                <a:solidFill>
                  <a:srgbClr val="002060"/>
                </a:solidFill>
                <a:latin typeface="Liberation Serif" pitchFamily="18" charset="0"/>
              </a:rPr>
              <a:t>если документы дела, отнесенного к одному индексу      и заголовку дела по номенклатуре дел, представлены на бумажном носителе и в форме электронных документов , документы на бумажном носителе подлежат оцифровке и включению в электронное дело на этапе его формирования в делопроизводстве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4644008" y="1844824"/>
            <a:ext cx="1080120" cy="1728192"/>
          </a:xfrm>
          <a:prstGeom prst="rightArrow">
            <a:avLst/>
          </a:prstGeom>
          <a:solidFill>
            <a:srgbClr val="F125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4644008" y="4149080"/>
            <a:ext cx="1080120" cy="1728192"/>
          </a:xfrm>
          <a:prstGeom prst="rightArrow">
            <a:avLst/>
          </a:prstGeom>
          <a:solidFill>
            <a:srgbClr val="F125B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79512" y="0"/>
            <a:ext cx="8964488" cy="1152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>Подготовка дел, содержащих документы на бумажном носителе и электронные документы к передаче в архив организации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19256" cy="93610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Liberation Serif" pitchFamily="18" charset="0"/>
              </a:rPr>
              <a:t>Нормативно-методическое обеспечение работы с электронными документами</a:t>
            </a:r>
            <a:endParaRPr lang="ru-RU" sz="32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75252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Федеральный закон от 22 октября 2004 года № 125-ФЗ  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«Об архивном деле в Российской Федерации»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Федеральный закон от 27 июля 2006 года № 149-ФЗ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            «Об информации, информационных технологиях и о защите информации»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Федеральный закон от 27 июля 2006 года</a:t>
            </a:r>
            <a:r>
              <a:rPr lang="en-US" sz="2400" b="1" dirty="0" smtClean="0">
                <a:latin typeface="Liberation Serif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№152-ФЗ</a:t>
            </a:r>
            <a:r>
              <a:rPr lang="en-US" sz="2400" b="1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       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«О персональных данных»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Федеральный закон от 06 апреля 2011 года №</a:t>
            </a:r>
            <a:r>
              <a:rPr lang="en-US" sz="2400" b="1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Liberation Serif" pitchFamily="18" charset="0"/>
                <a:cs typeface="Times New Roman" pitchFamily="18" charset="0"/>
              </a:rPr>
              <a:t>63-ФЗ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             «Об электронной подписи»</a:t>
            </a:r>
            <a:endParaRPr lang="en-US" sz="24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15212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Подготовка дел, содержащих документы на бумажном носителе и электронные документы к передаче в архив организации</a:t>
            </a: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352928" cy="518457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Liberation Serif" pitchFamily="18" charset="0"/>
              </a:rPr>
              <a:t>Электронные копии документов, связанные с электронными делами, подлежат передаче на архивное хранение. </a:t>
            </a:r>
          </a:p>
          <a:p>
            <a:r>
              <a:rPr lang="ru-RU" dirty="0" smtClean="0">
                <a:latin typeface="Liberation Serif" pitchFamily="18" charset="0"/>
              </a:rPr>
              <a:t>Каждая электронная копия документа, связанная с электронным делом, должна состоять из следующих структурных элементов:</a:t>
            </a:r>
          </a:p>
          <a:p>
            <a:r>
              <a:rPr lang="ru-RU" dirty="0" smtClean="0">
                <a:latin typeface="Liberation Serif" pitchFamily="18" charset="0"/>
              </a:rPr>
              <a:t>а) файлов электронных копий документа на бумажном носителе и приложений к нему (при наличии) в формате архивного хранения PDF/A;</a:t>
            </a:r>
          </a:p>
          <a:p>
            <a:r>
              <a:rPr lang="ru-RU" dirty="0" smtClean="0">
                <a:latin typeface="Liberation Serif" pitchFamily="18" charset="0"/>
              </a:rPr>
              <a:t>б) файл описания, содержащего регистрационно-учетные сведения о документе (метаданные) и информацию о </a:t>
            </a:r>
            <a:r>
              <a:rPr lang="ru-RU" dirty="0" err="1" smtClean="0">
                <a:latin typeface="Liberation Serif" pitchFamily="18" charset="0"/>
              </a:rPr>
              <a:t>копийности</a:t>
            </a:r>
            <a:r>
              <a:rPr lang="ru-RU" dirty="0" smtClean="0">
                <a:latin typeface="Liberation Serif" pitchFamily="18" charset="0"/>
              </a:rPr>
              <a:t> документа.</a:t>
            </a:r>
          </a:p>
          <a:p>
            <a:r>
              <a:rPr lang="ru-RU" dirty="0" smtClean="0">
                <a:latin typeface="Liberation Serif" pitchFamily="18" charset="0"/>
              </a:rPr>
              <a:t>Файл описания электронной копии документа, связанной с электронным делом, кроме данных, указанных в пункте 141 Правил, включает в себя данные о том, что передаваемый документ является копией.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352928" cy="5112568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Дела (тома дела), включающие документы на бумажном носителе, в том числе электронные копии документов,                       и электронные документы, связанные с электронными делами по номенклатуре дел, вносятся в описи дел, документов, описи электронных документов в соответствии с видом их носителя</a:t>
            </a:r>
          </a:p>
          <a:p>
            <a:pPr>
              <a:buNone/>
            </a:pPr>
            <a:r>
              <a:rPr lang="ru-RU" sz="2400" dirty="0" smtClean="0">
                <a:latin typeface="Liberation Serif" pitchFamily="18" charset="0"/>
              </a:rPr>
              <a:t> </a:t>
            </a:r>
          </a:p>
          <a:p>
            <a:r>
              <a:rPr lang="ru-RU" sz="2400" dirty="0" smtClean="0">
                <a:latin typeface="Liberation Serif" pitchFamily="18" charset="0"/>
              </a:rPr>
              <a:t>В графе «Примечания» описей отражаются ссылки на архивные шифры тома (томов) дела на другом носителе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В предисловиях к описям дел, документов, электронных документов указывается информация о связанных описях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260648"/>
            <a:ext cx="8964488" cy="1152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iberation Serif" pitchFamily="18" charset="0"/>
                <a:ea typeface="+mj-ea"/>
                <a:cs typeface="+mj-cs"/>
              </a:rPr>
              <a:t>Подготовка дел, содержащих документы на бумажном носителе и электронные документы к передаче в архив организации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Liberation Serif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689648"/>
            <a:ext cx="8640960" cy="3168352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Liberation Serif" pitchFamily="18" charset="0"/>
            </a:endParaRPr>
          </a:p>
          <a:p>
            <a:endParaRPr lang="ru-RU" sz="2800" dirty="0" smtClean="0"/>
          </a:p>
          <a:p>
            <a:pPr marL="288000">
              <a:lnSpc>
                <a:spcPct val="120000"/>
              </a:lnSpc>
            </a:pPr>
            <a:r>
              <a:rPr lang="ru-RU" sz="2800" dirty="0" smtClean="0">
                <a:latin typeface="Liberation Serif" pitchFamily="18" charset="0"/>
              </a:rPr>
              <a:t>Передача электронных архивных документов из СХЭД государственного органа - источника комплектования государственного архива в информационную систему государственного архива производится в порядке, установленном федеральным органом исполнительной власти в сфере архивного дела и делопроизводства, по согласованию с государственным  архивом по описям электронных документов 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45811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7544" y="2564904"/>
            <a:ext cx="2952328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СХЭД государственного органа</a:t>
            </a:r>
            <a:endParaRPr lang="ru-RU" sz="2400" b="1" dirty="0">
              <a:latin typeface="Liberation Serif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2120" y="2564904"/>
            <a:ext cx="2952328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Информационная система государственного архива </a:t>
            </a:r>
            <a:endParaRPr lang="ru-RU" sz="2400" b="1" dirty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93610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Liberation Serif" pitchFamily="18" charset="0"/>
              </a:rPr>
              <a:t>Нормативно-методическое обеспечение работы с электронными документами</a:t>
            </a:r>
            <a:endParaRPr lang="ru-RU" sz="32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352928" cy="4968552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b="1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b="1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22.05.2019 № 71</a:t>
            </a: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/>
            </a:r>
            <a:br>
              <a:rPr lang="ru-RU" sz="8800" dirty="0" smtClean="0">
                <a:latin typeface="Liberation Serif" pitchFamily="18" charset="0"/>
                <a:cs typeface="Times New Roman" pitchFamily="18" charset="0"/>
              </a:rPr>
            </a:b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 «Об утверждении Правил делопроизводства в государственных органах, органах местного самоуправления»</a:t>
            </a:r>
            <a:r>
              <a:rPr lang="en-US" sz="8800" dirty="0" smtClean="0"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b="1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15.06.2020 № 69 </a:t>
            </a:r>
            <a:r>
              <a:rPr lang="ru-RU" sz="8800" dirty="0" smtClean="0">
                <a:latin typeface="Liberation Serif" pitchFamily="18" charset="0"/>
                <a:cs typeface="Times New Roman" pitchFamily="18" charset="0"/>
              </a:rPr>
              <a:t>«Об утверждении Типовых функциональных требований к системам электронного документооборота и системам хранения электронных документов архивах государственных органов»</a:t>
            </a:r>
            <a:r>
              <a:rPr lang="ru-RU" sz="2400" dirty="0" smtClean="0">
                <a:latin typeface="Liberation Serif" pitchFamily="18" charset="0"/>
              </a:rPr>
              <a:t> .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altLang="ru-RU" sz="88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приказ Федерального архивного агентства от 31.07.2023 № 77 </a:t>
            </a:r>
            <a:r>
              <a:rPr lang="ru-RU" altLang="ru-RU" sz="88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Libre Baskerville" charset="0"/>
              </a:rPr>
              <a:t>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9361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Liberation Serif" pitchFamily="18" charset="0"/>
              </a:rPr>
              <a:t>Функциональные требования к управлению документами в СХЭД архив государственного органа</a:t>
            </a:r>
            <a:r>
              <a:rPr lang="en-US" sz="2400" b="1" dirty="0" smtClean="0">
                <a:solidFill>
                  <a:schemeClr val="tx1"/>
                </a:solidFill>
                <a:latin typeface="Liberation Serif" pitchFamily="18" charset="0"/>
              </a:rPr>
              <a:t>:</a:t>
            </a:r>
            <a:endParaRPr lang="ru-RU" sz="2400" b="1" dirty="0">
              <a:solidFill>
                <a:schemeClr val="tx1"/>
              </a:solidFill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352928" cy="49685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b="1" dirty="0" smtClean="0">
                <a:latin typeface="Liberation Serif" pitchFamily="18" charset="0"/>
              </a:rPr>
              <a:t>СХЭД должна обеспечивать </a:t>
            </a:r>
            <a:r>
              <a:rPr lang="ru-RU" sz="2400" dirty="0" smtClean="0">
                <a:latin typeface="Liberation Serif" pitchFamily="18" charset="0"/>
              </a:rPr>
              <a:t>прием, учет, хранение и использование электронных архивных документов (без предварительного документирования на бумажном носителе), электронных копий документов, подлежащих хранению в архиве государственного органа</a:t>
            </a:r>
          </a:p>
          <a:p>
            <a:pPr>
              <a:buFont typeface="Wingdings" pitchFamily="2" charset="2"/>
              <a:buChar char="q"/>
            </a:pPr>
            <a:endParaRPr lang="ru-RU" sz="2400" dirty="0" smtClean="0"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latin typeface="Liberation Serif" pitchFamily="18" charset="0"/>
              </a:rPr>
              <a:t>Передача электронных архивных документов постоянного, временного (свыше 10 лет), в том числе по личному составу, на архивное хранение осуществляется в порядке и в сроки, установленные пунктом 47 Правил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9361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Liberation Serif" pitchFamily="18" charset="0"/>
              </a:rPr>
              <a:t>Функциональные требования к управлению документами в СХЭД архив государственного органа</a:t>
            </a:r>
            <a:r>
              <a:rPr lang="en-US" sz="2400" b="1" dirty="0" smtClean="0">
                <a:solidFill>
                  <a:srgbClr val="002060"/>
                </a:solidFill>
                <a:latin typeface="Liberation Serif" pitchFamily="18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79512" y="1628800"/>
            <a:ext cx="6048672" cy="504056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Электронный архивный документ, передаваемый на архивное хранение, состоит из следующих структурных элементов:</a:t>
            </a:r>
          </a:p>
          <a:p>
            <a:pPr marL="274320" marR="0" lvl="0" indent="-27432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а) файл основной части электронного документа                         (в формате PDF/A);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б) файлы приложений к электронному документу в форматах, предназначенных для текстовых, табличных, графических и структурированных данных, аудиовизуальных документов (при наличии);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в) файлы электронной(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ых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) подписи(ей) (при наличии);</a:t>
            </a:r>
          </a:p>
          <a:p>
            <a:pPr marL="274320" marR="0" lvl="0" indent="-27432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+mn-ea"/>
                <a:cs typeface="+mn-cs"/>
              </a:rPr>
              <a:t>г) файл описания, содержащего регистрационно-учетные сведения  о документе (метаданные).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ru-RU" sz="8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16216" y="4077072"/>
            <a:ext cx="2483768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Liberation Serif" pitchFamily="18" charset="0"/>
                <a:cs typeface="Times New Roman" pitchFamily="18" charset="0"/>
              </a:rPr>
              <a:t>Передача текстовых электронных документов для хранения в архив организации осуществляется в формате PDF/A</a:t>
            </a:r>
            <a:endParaRPr lang="ru-RU" b="1" dirty="0">
              <a:latin typeface="Liberation Serif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516216" y="3284984"/>
            <a:ext cx="2448272" cy="792088"/>
          </a:xfrm>
          <a:prstGeom prst="downArrow">
            <a:avLst/>
          </a:prstGeom>
          <a:solidFill>
            <a:srgbClr val="F125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scanningsoftwar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1556792"/>
            <a:ext cx="2592288" cy="18722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352928" cy="6120680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b="1" dirty="0" smtClean="0">
                <a:latin typeface="Liberation Serif" pitchFamily="18" charset="0"/>
              </a:rPr>
              <a:t>В файл описания каждого электронного архивного документа должна быть включена следующая информация:</a:t>
            </a:r>
          </a:p>
          <a:p>
            <a:r>
              <a:rPr lang="ru-RU" sz="2900" dirty="0" smtClean="0">
                <a:latin typeface="Liberation Serif" pitchFamily="18" charset="0"/>
              </a:rPr>
              <a:t>а) дата и регистрационный номер;</a:t>
            </a:r>
          </a:p>
          <a:p>
            <a:r>
              <a:rPr lang="ru-RU" sz="2900" dirty="0" smtClean="0">
                <a:latin typeface="Liberation Serif" pitchFamily="18" charset="0"/>
              </a:rPr>
              <a:t>б) вид;</a:t>
            </a:r>
          </a:p>
          <a:p>
            <a:r>
              <a:rPr lang="ru-RU" sz="2900" dirty="0" smtClean="0">
                <a:latin typeface="Liberation Serif" pitchFamily="18" charset="0"/>
              </a:rPr>
              <a:t>в) заголовок к тексту или аннотация;</a:t>
            </a:r>
          </a:p>
          <a:p>
            <a:r>
              <a:rPr lang="ru-RU" sz="2900" dirty="0" smtClean="0">
                <a:latin typeface="Liberation Serif" pitchFamily="18" charset="0"/>
              </a:rPr>
              <a:t>г) сведения о режиме доступа;</a:t>
            </a:r>
          </a:p>
          <a:p>
            <a:r>
              <a:rPr lang="ru-RU" sz="2900" dirty="0" err="1" smtClean="0">
                <a:latin typeface="Liberation Serif" pitchFamily="18" charset="0"/>
              </a:rPr>
              <a:t>д</a:t>
            </a:r>
            <a:r>
              <a:rPr lang="ru-RU" sz="2900" dirty="0" smtClean="0">
                <a:latin typeface="Liberation Serif" pitchFamily="18" charset="0"/>
              </a:rPr>
              <a:t>) сведения о согласовании и поручения (резолюции) в случае, если указанная информация не представляется самостоятельными файлами;</a:t>
            </a:r>
          </a:p>
          <a:p>
            <a:r>
              <a:rPr lang="ru-RU" sz="2900" dirty="0" smtClean="0">
                <a:latin typeface="Liberation Serif" pitchFamily="18" charset="0"/>
              </a:rPr>
              <a:t>е) результат проверки электронной подписи (электронных подписей);</a:t>
            </a:r>
          </a:p>
          <a:p>
            <a:r>
              <a:rPr lang="ru-RU" sz="2900" dirty="0" smtClean="0">
                <a:latin typeface="Liberation Serif" pitchFamily="18" charset="0"/>
              </a:rPr>
              <a:t>ж) общий объем файлов (в байтах);</a:t>
            </a:r>
          </a:p>
          <a:p>
            <a:r>
              <a:rPr lang="ru-RU" sz="2900" dirty="0" err="1" smtClean="0">
                <a:latin typeface="Liberation Serif" pitchFamily="18" charset="0"/>
              </a:rPr>
              <a:t>з</a:t>
            </a:r>
            <a:r>
              <a:rPr lang="ru-RU" sz="2900" dirty="0" smtClean="0">
                <a:latin typeface="Liberation Serif" pitchFamily="18" charset="0"/>
              </a:rPr>
              <a:t>) наименования файлов, даты и время их последнего изменения, объем в байтах, форматы файлов;</a:t>
            </a:r>
          </a:p>
          <a:p>
            <a:r>
              <a:rPr lang="ru-RU" sz="2900" dirty="0" smtClean="0">
                <a:latin typeface="Liberation Serif" pitchFamily="18" charset="0"/>
              </a:rPr>
              <a:t>и) индекс дела по номенклатуре дел;</a:t>
            </a:r>
          </a:p>
          <a:p>
            <a:r>
              <a:rPr lang="ru-RU" sz="2900" dirty="0" smtClean="0">
                <a:latin typeface="Liberation Serif" pitchFamily="18" charset="0"/>
              </a:rPr>
              <a:t>к) заголовок дела по номенклатуре дел;</a:t>
            </a:r>
          </a:p>
          <a:p>
            <a:r>
              <a:rPr lang="ru-RU" sz="2900" dirty="0" smtClean="0">
                <a:latin typeface="Liberation Serif" pitchFamily="18" charset="0"/>
              </a:rPr>
              <a:t>л) срок хранения;</a:t>
            </a:r>
          </a:p>
          <a:p>
            <a:r>
              <a:rPr lang="ru-RU" sz="2900" dirty="0" smtClean="0">
                <a:latin typeface="Liberation Serif" pitchFamily="18" charset="0"/>
              </a:rPr>
              <a:t>м) дополнительная неструктурированная информация (комментарий, примечание);</a:t>
            </a:r>
          </a:p>
          <a:p>
            <a:r>
              <a:rPr lang="ru-RU" sz="2900" dirty="0" err="1" smtClean="0">
                <a:latin typeface="Liberation Serif" pitchFamily="18" charset="0"/>
              </a:rPr>
              <a:t>н</a:t>
            </a:r>
            <a:r>
              <a:rPr lang="ru-RU" sz="2900" dirty="0" smtClean="0">
                <a:latin typeface="Liberation Serif" pitchFamily="18" charset="0"/>
              </a:rPr>
              <a:t>) номера связанных описей дел, номер дела по описи дел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352928" cy="18002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Liberation Serif" pitchFamily="18" charset="0"/>
              </a:rPr>
              <a:t>Электронные документы передаются на архивное хранение посредством информационно-телекоммуникационных сетей по защищенным каналам связи и (или) на физически обособленных носителях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1676295615_grizly-club-p-klipart-elektronnii-dokumentooborot-1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708920"/>
            <a:ext cx="8352928" cy="3888432"/>
          </a:xfrm>
          <a:prstGeom prst="rect">
            <a:avLst/>
          </a:prstGeom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467544" y="0"/>
            <a:ext cx="8352928" cy="1196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</a:rPr>
              <a:t>Передача электронных архивных документов                на хранение в государственный архив</a:t>
            </a:r>
            <a:endParaRPr lang="ru-RU" sz="28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352928" cy="6120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Электронные архивные документы, передаваемые на архивное хранение на физически обособленных носителях, подлежат включению в СХЭД </a:t>
            </a:r>
          </a:p>
          <a:p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Дальнейшее хранение электронных архивных документов на физически обособленных носителях допускается в случае, если документы не требуют поддержания их юридической значимости, имеют ограниченный доступ или осуществление их хранения в СХЭД невозможно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467544" y="260648"/>
            <a:ext cx="8352928" cy="1196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Liberation Serif" pitchFamily="18" charset="0"/>
              </a:rPr>
              <a:t>Передача электронных архивных документов                на хранение в государственный архив</a:t>
            </a:r>
            <a:endParaRPr lang="ru-RU" sz="2800" b="1" dirty="0">
              <a:solidFill>
                <a:srgbClr val="002060"/>
              </a:solidFill>
              <a:latin typeface="Liberation Serif" pitchFamily="18" charset="0"/>
            </a:endParaRPr>
          </a:p>
        </p:txBody>
      </p:sp>
      <p:pic>
        <p:nvPicPr>
          <p:cNvPr id="5" name="Рисунок 4" descr="4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5157192"/>
            <a:ext cx="2304256" cy="13830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352928" cy="6120680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b="1" dirty="0" smtClean="0">
              <a:latin typeface="Liberation Serif" pitchFamily="18" charset="0"/>
            </a:endParaRPr>
          </a:p>
          <a:p>
            <a:r>
              <a:rPr lang="ru-RU" sz="4600" dirty="0" smtClean="0">
                <a:latin typeface="Liberation Serif" pitchFamily="18" charset="0"/>
              </a:rPr>
              <a:t>Электронные архивные документы на физически обособленных носителях передаются в одном экземпляре (при отсутствии СХЭД - в двух) в упаковке, рекомендованной производителями носителей. </a:t>
            </a:r>
          </a:p>
          <a:p>
            <a:r>
              <a:rPr lang="ru-RU" sz="4600" dirty="0" smtClean="0">
                <a:latin typeface="Liberation Serif" pitchFamily="18" charset="0"/>
              </a:rPr>
              <a:t>Лицевая сторона обложки (футляра) физически обособленного носителя снабжается ярлыком (вкладышем), на котором указывается:</a:t>
            </a:r>
          </a:p>
          <a:p>
            <a:r>
              <a:rPr lang="ru-RU" sz="4600" dirty="0" smtClean="0">
                <a:latin typeface="Liberation Serif" pitchFamily="18" charset="0"/>
              </a:rPr>
              <a:t>а) наименование государственного органа (полное, сокращенное (при наличии);</a:t>
            </a:r>
          </a:p>
          <a:p>
            <a:r>
              <a:rPr lang="ru-RU" sz="4600" dirty="0" smtClean="0">
                <a:latin typeface="Liberation Serif" pitchFamily="18" charset="0"/>
              </a:rPr>
              <a:t>б) номер фонда;</a:t>
            </a:r>
          </a:p>
          <a:p>
            <a:r>
              <a:rPr lang="ru-RU" sz="4600" dirty="0" smtClean="0">
                <a:latin typeface="Liberation Serif" pitchFamily="18" charset="0"/>
              </a:rPr>
              <a:t>в) номер или совокупность номеров описей электронных документов;</a:t>
            </a:r>
          </a:p>
          <a:p>
            <a:r>
              <a:rPr lang="ru-RU" sz="4600" dirty="0" smtClean="0">
                <a:latin typeface="Liberation Serif" pitchFamily="18" charset="0"/>
              </a:rPr>
              <a:t>г) номер или совокупность номеров дел по описи (описям) электронных документов;</a:t>
            </a:r>
          </a:p>
          <a:p>
            <a:r>
              <a:rPr lang="ru-RU" sz="4600" dirty="0" err="1" smtClean="0">
                <a:latin typeface="Liberation Serif" pitchFamily="18" charset="0"/>
              </a:rPr>
              <a:t>д</a:t>
            </a:r>
            <a:r>
              <a:rPr lang="ru-RU" sz="4600" dirty="0" smtClean="0">
                <a:latin typeface="Liberation Serif" pitchFamily="18" charset="0"/>
              </a:rPr>
              <a:t>) крайние даты документов, записанных на физически обособленный носитель;</a:t>
            </a:r>
          </a:p>
          <a:p>
            <a:r>
              <a:rPr lang="ru-RU" sz="4600" dirty="0" smtClean="0">
                <a:latin typeface="Liberation Serif" pitchFamily="18" charset="0"/>
              </a:rPr>
              <a:t>е) дополнительные отметки об ограничении доступа к документам (при необходимости)</a:t>
            </a:r>
          </a:p>
          <a:p>
            <a:pPr algn="ctr">
              <a:buNone/>
            </a:pPr>
            <a:endParaRPr lang="en-US" sz="2400" dirty="0" smtClean="0">
              <a:latin typeface="Liberation Serif" pitchFamily="18" charset="0"/>
            </a:endParaRPr>
          </a:p>
          <a:p>
            <a:pPr algn="ctr">
              <a:buNone/>
            </a:pPr>
            <a:endParaRPr lang="ru-RU" sz="8800" b="1" dirty="0" smtClean="0"/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800" dirty="0" smtClean="0">
              <a:latin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1772</TotalTime>
  <Words>1498</Words>
  <Application>Microsoft Office PowerPoint</Application>
  <PresentationFormat>Экран (4:3)</PresentationFormat>
  <Paragraphs>298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Начальная</vt:lpstr>
      <vt:lpstr>Acrobat Document</vt:lpstr>
      <vt:lpstr>Слайд 1</vt:lpstr>
      <vt:lpstr>Нормативно-методическое обеспечение работы с электронными документами</vt:lpstr>
      <vt:lpstr>Нормативно-методическое обеспечение работы с электронными документами</vt:lpstr>
      <vt:lpstr>Функциональные требования к управлению документами в СХЭД архив государственного органа:</vt:lpstr>
      <vt:lpstr>Функциональные требования к управлению документами в СХЭД архив государственного органа:</vt:lpstr>
      <vt:lpstr>Слайд 6</vt:lpstr>
      <vt:lpstr>Слайд 7</vt:lpstr>
      <vt:lpstr>Слайд 8</vt:lpstr>
      <vt:lpstr>Слайд 9</vt:lpstr>
      <vt:lpstr>  Составление описи электронных документов </vt:lpstr>
      <vt:lpstr>Опись электронных архивных документов  (рекомендуемый образец приведен в приложении № 12 к Правилам, 2023)</vt:lpstr>
      <vt:lpstr> Опись электронных архивных документов   (продолжение) </vt:lpstr>
      <vt:lpstr>      Форма описи электронных документов (постоянного хранения/временного (свыше 10 лет) хранения/по личному составу)  одобрена решением ЭПК Управления архивами Свердловской области                       от 27.06.2024 № 8-1 </vt:lpstr>
      <vt:lpstr>  Составление описи электронных документов </vt:lpstr>
      <vt:lpstr>  Образец заполнения форма описи электронных документов </vt:lpstr>
      <vt:lpstr>  Итоговая запись к описи электронных документов </vt:lpstr>
      <vt:lpstr>Подготовка дел, содержащих документы на бумажном носителе и электронные документы к передаче в архив организации</vt:lpstr>
      <vt:lpstr>Справочный аппарат к описи электронных документов </vt:lpstr>
      <vt:lpstr>Слайд 19</vt:lpstr>
      <vt:lpstr>Подготовка дел, содержащих документы на бумажном носителе и электронные документы к передаче в архив организации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Стафеева Татьяна Валерьевна</dc:creator>
  <cp:lastModifiedBy>t.stafeeva</cp:lastModifiedBy>
  <cp:revision>235</cp:revision>
  <dcterms:created xsi:type="dcterms:W3CDTF">2017-03-06T09:33:19Z</dcterms:created>
  <dcterms:modified xsi:type="dcterms:W3CDTF">2024-09-23T08:13:02Z</dcterms:modified>
</cp:coreProperties>
</file>